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9"/>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529" r:id="rId27"/>
    <p:sldId id="422" r:id="rId28"/>
    <p:sldId id="423" r:id="rId29"/>
    <p:sldId id="424" r:id="rId30"/>
    <p:sldId id="478" r:id="rId31"/>
    <p:sldId id="483" r:id="rId32"/>
    <p:sldId id="367" r:id="rId33"/>
    <p:sldId id="495" r:id="rId34"/>
    <p:sldId id="371" r:id="rId35"/>
    <p:sldId id="497" r:id="rId36"/>
    <p:sldId id="512"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521" r:id="rId50"/>
    <p:sldId id="419" r:id="rId51"/>
    <p:sldId id="420" r:id="rId52"/>
    <p:sldId id="421" r:id="rId53"/>
    <p:sldId id="476" r:id="rId54"/>
    <p:sldId id="522" r:id="rId55"/>
    <p:sldId id="479" r:id="rId56"/>
    <p:sldId id="481" r:id="rId57"/>
    <p:sldId id="480" r:id="rId58"/>
    <p:sldId id="482" r:id="rId59"/>
    <p:sldId id="372" r:id="rId60"/>
    <p:sldId id="373" r:id="rId61"/>
    <p:sldId id="375" r:id="rId62"/>
    <p:sldId id="376" r:id="rId63"/>
    <p:sldId id="377" r:id="rId64"/>
    <p:sldId id="498" r:id="rId65"/>
    <p:sldId id="530" r:id="rId66"/>
    <p:sldId id="431" r:id="rId67"/>
    <p:sldId id="432" r:id="rId68"/>
    <p:sldId id="433" r:id="rId69"/>
    <p:sldId id="434" r:id="rId70"/>
    <p:sldId id="435" r:id="rId71"/>
    <p:sldId id="436" r:id="rId72"/>
    <p:sldId id="437" r:id="rId73"/>
    <p:sldId id="438" r:id="rId74"/>
    <p:sldId id="439" r:id="rId75"/>
    <p:sldId id="440" r:id="rId76"/>
    <p:sldId id="441" r:id="rId77"/>
    <p:sldId id="523" r:id="rId78"/>
    <p:sldId id="445" r:id="rId79"/>
    <p:sldId id="446" r:id="rId80"/>
    <p:sldId id="524" r:id="rId81"/>
    <p:sldId id="447" r:id="rId82"/>
    <p:sldId id="477" r:id="rId83"/>
    <p:sldId id="448" r:id="rId84"/>
    <p:sldId id="449" r:id="rId85"/>
    <p:sldId id="450" r:id="rId86"/>
    <p:sldId id="451" r:id="rId87"/>
    <p:sldId id="452" r:id="rId88"/>
    <p:sldId id="453" r:id="rId89"/>
    <p:sldId id="417" r:id="rId90"/>
    <p:sldId id="493" r:id="rId91"/>
    <p:sldId id="531" r:id="rId92"/>
    <p:sldId id="525" r:id="rId93"/>
    <p:sldId id="399" r:id="rId94"/>
    <p:sldId id="458" r:id="rId95"/>
    <p:sldId id="400" r:id="rId96"/>
    <p:sldId id="401" r:id="rId97"/>
    <p:sldId id="486" r:id="rId98"/>
    <p:sldId id="487" r:id="rId99"/>
    <p:sldId id="488" r:id="rId100"/>
    <p:sldId id="489" r:id="rId101"/>
    <p:sldId id="490" r:id="rId102"/>
    <p:sldId id="485" r:id="rId103"/>
    <p:sldId id="402" r:id="rId104"/>
    <p:sldId id="403" r:id="rId105"/>
    <p:sldId id="404" r:id="rId106"/>
    <p:sldId id="405" r:id="rId107"/>
    <p:sldId id="406" r:id="rId108"/>
    <p:sldId id="407" r:id="rId109"/>
    <p:sldId id="408" r:id="rId110"/>
    <p:sldId id="409" r:id="rId111"/>
    <p:sldId id="410" r:id="rId112"/>
    <p:sldId id="411" r:id="rId113"/>
    <p:sldId id="484" r:id="rId114"/>
    <p:sldId id="526" r:id="rId115"/>
    <p:sldId id="471" r:id="rId116"/>
    <p:sldId id="473" r:id="rId117"/>
    <p:sldId id="472"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814" autoAdjust="0"/>
  </p:normalViewPr>
  <p:slideViewPr>
    <p:cSldViewPr snapToGrid="0">
      <p:cViewPr>
        <p:scale>
          <a:sx n="100" d="100"/>
          <a:sy n="100" d="100"/>
        </p:scale>
        <p:origin x="396" y="59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a:t>
            </a:fld>
            <a:endParaRPr lang="en-US"/>
          </a:p>
        </p:txBody>
      </p:sp>
    </p:spTree>
    <p:extLst>
      <p:ext uri="{BB962C8B-B14F-4D97-AF65-F5344CB8AC3E}">
        <p14:creationId xmlns:p14="http://schemas.microsoft.com/office/powerpoint/2010/main" val="382672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36</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49</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54</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92</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99</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114</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8/23/2018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8/23/2018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8/23/2018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37.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8.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a:xfrm>
            <a:off x="1051560" y="1432223"/>
            <a:ext cx="9966960" cy="3035808"/>
          </a:xfrm>
        </p:spPr>
        <p:txBody>
          <a:bodyPr/>
          <a:lstStyle/>
          <a:p>
            <a:br>
              <a:rPr lang="en-US" dirty="0"/>
            </a:br>
            <a:r>
              <a:rPr lang="en-US" dirty="0"/>
              <a:t>Arts &amp; Crafts </a:t>
            </a:r>
            <a:br>
              <a:rPr lang="en-US" dirty="0"/>
            </a:br>
            <a:r>
              <a:rPr lang="en-US" dirty="0"/>
              <a:t>with AWS Glue</a:t>
            </a:r>
            <a:br>
              <a:rPr lang="en-US" dirty="0"/>
            </a:br>
            <a:r>
              <a:rPr lang="en-US" dirty="0"/>
              <a:t> </a:t>
            </a:r>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dirty="0"/>
          </a:p>
          <a:p>
            <a:r>
              <a:rPr lang="en-US" dirty="0"/>
              <a:t>ETL Workshop</a:t>
            </a:r>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36" name="TextBox 35">
            <a:extLst>
              <a:ext uri="{FF2B5EF4-FFF2-40B4-BE49-F238E27FC236}">
                <a16:creationId xmlns:a16="http://schemas.microsoft.com/office/drawing/2014/main" id="{A9814346-F22F-4F31-BB49-6DB6DEE8C377}"/>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05546022-D644-4B91-A3C4-81848F9517B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
        <p:nvSpPr>
          <p:cNvPr id="32" name="TextBox 31">
            <a:extLst>
              <a:ext uri="{FF2B5EF4-FFF2-40B4-BE49-F238E27FC236}">
                <a16:creationId xmlns:a16="http://schemas.microsoft.com/office/drawing/2014/main" id="{CD1A09D9-4035-425C-A386-6151A7B47835}"/>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017AEC6E-BED8-4ED7-A132-530C4BC14ED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391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15" name="Picture 14">
            <a:extLst>
              <a:ext uri="{FF2B5EF4-FFF2-40B4-BE49-F238E27FC236}">
                <a16:creationId xmlns:a16="http://schemas.microsoft.com/office/drawing/2014/main" id="{5E716BA0-4EC1-4968-9C30-F491BB1C1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3A96BA-E5F0-4084-ABC2-4117E4ED7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C6408C20-9FCC-4E16-A007-448FE61B1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9F89B511-1B3E-4BFF-8AAB-54E3D664B8E9}"/>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
        <p:nvSpPr>
          <p:cNvPr id="36" name="TextBox 35">
            <a:extLst>
              <a:ext uri="{FF2B5EF4-FFF2-40B4-BE49-F238E27FC236}">
                <a16:creationId xmlns:a16="http://schemas.microsoft.com/office/drawing/2014/main" id="{9184FBC5-C704-4463-B436-352F3708F7A3}"/>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B13F398E-2BA8-42BB-B85E-B8621F86B7C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2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4164" y="5972300"/>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5728926" y="6066244"/>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558958" y="6043937"/>
            <a:ext cx="1664349"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2888E-BC2C-407A-97A3-87E7A2131F42}"/>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78FED1EF-5E35-4C8B-B106-ACE5BA965F4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FE1F23-1145-4551-B08F-432B11DB95F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2" name="Straight Arrow Connector 31">
            <a:extLst>
              <a:ext uri="{FF2B5EF4-FFF2-40B4-BE49-F238E27FC236}">
                <a16:creationId xmlns:a16="http://schemas.microsoft.com/office/drawing/2014/main" id="{048D9D67-2657-4662-8E4D-08C651B10EF9}"/>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99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22691"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E484968-A6A9-4F39-8695-3268B2D37E0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6" name="Straight Arrow Connector 35">
            <a:extLst>
              <a:ext uri="{FF2B5EF4-FFF2-40B4-BE49-F238E27FC236}">
                <a16:creationId xmlns:a16="http://schemas.microsoft.com/office/drawing/2014/main" id="{FEB94361-F52E-4F88-94C6-9326259DC9C0}"/>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5440521"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498" y="1917291"/>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304F97-3038-478E-8ABF-47F979B5AC9E}"/>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40" name="Straight Arrow Connector 39">
            <a:extLst>
              <a:ext uri="{FF2B5EF4-FFF2-40B4-BE49-F238E27FC236}">
                <a16:creationId xmlns:a16="http://schemas.microsoft.com/office/drawing/2014/main" id="{657C3365-0DDB-4B26-B329-3901E022A38B}"/>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468" y="1319916"/>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347376"/>
            <a:ext cx="3342356" cy="2308324"/>
            <a:chOff x="238633" y="1347376"/>
            <a:chExt cx="3238493"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706903" cy="4320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9" y="4912869"/>
            <a:ext cx="3342357" cy="1200329"/>
            <a:chOff x="134769" y="4912869"/>
            <a:chExt cx="3342357"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747553" y="5143702"/>
              <a:ext cx="729573"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9" y="4912869"/>
              <a:ext cx="2612784"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5596114" y="6455772"/>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8819147" y="2533012"/>
            <a:ext cx="3430597"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glue_tutorial_redshift_xxx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r>
              <a:rPr lang="en-US" sz="1600" dirty="0">
                <a:latin typeface="Abadi" panose="020B0604020202020204" pitchFamily="34" charset="0"/>
              </a:rPr>
              <a:t> </a:t>
            </a:r>
          </a:p>
          <a:p>
            <a:r>
              <a:rPr lang="en-US" sz="1600" dirty="0">
                <a:latin typeface="Abadi" panose="020B0604020202020204" pitchFamily="34" charset="0"/>
              </a:rPr>
              <a:t>--GLUE_TABLE_NAME</a:t>
            </a:r>
          </a:p>
          <a:p>
            <a:r>
              <a:rPr lang="en-US" sz="1600" dirty="0">
                <a:latin typeface="Abadi" panose="020B0604020202020204" pitchFamily="34" charset="0"/>
              </a:rPr>
              <a:t>	products-</a:t>
            </a:r>
            <a:r>
              <a:rPr lang="en-US" sz="1600" dirty="0" err="1">
                <a:latin typeface="Abadi" panose="020B0604020202020204" pitchFamily="34" charset="0"/>
              </a:rPr>
              <a:t>glue_table_xxx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glue-tutorial-xxx</a:t>
            </a:r>
          </a:p>
          <a:p>
            <a:r>
              <a:rPr lang="en-US" sz="1600" dirty="0">
                <a:latin typeface="Abadi" panose="020B0604020202020204" pitchFamily="34" charset="0"/>
              </a:rPr>
              <a:t>--GLUE_DB_NAME</a:t>
            </a:r>
          </a:p>
          <a:p>
            <a:r>
              <a:rPr lang="en-US" sz="1600" dirty="0">
                <a:latin typeface="Abadi" panose="020B0604020202020204" pitchFamily="34" charset="0"/>
              </a:rPr>
              <a:t>	glue-database-xxx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9" y="3673199"/>
            <a:ext cx="3342357" cy="1200329"/>
            <a:chOff x="134769" y="4798427"/>
            <a:chExt cx="3342357"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747552" y="4818654"/>
              <a:ext cx="729574" cy="5799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732579A-F616-41E6-A93C-218D90C6E99A}"/>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4" name="Straight Arrow Connector 33">
            <a:extLst>
              <a:ext uri="{FF2B5EF4-FFF2-40B4-BE49-F238E27FC236}">
                <a16:creationId xmlns:a16="http://schemas.microsoft.com/office/drawing/2014/main" id="{6A8A5BEF-3E05-4E49-AC88-C31B7180857A}"/>
              </a:ext>
            </a:extLst>
          </p:cNvPr>
          <p:cNvCxnSpPr>
            <a:cxnSpLocks/>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965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5E482C-8AED-4566-B4CF-E0130DDEEFD8}"/>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0" name="Straight Arrow Connector 29">
            <a:extLst>
              <a:ext uri="{FF2B5EF4-FFF2-40B4-BE49-F238E27FC236}">
                <a16:creationId xmlns:a16="http://schemas.microsoft.com/office/drawing/2014/main" id="{A372F015-BD3D-4AD3-8249-1C0C8B103BE4}"/>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489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Connect To Redshift in SQL Workbench</a:t>
            </a:r>
          </a:p>
          <a:p>
            <a:r>
              <a:rPr lang="en-US" sz="1600" dirty="0"/>
              <a:t>Create Redshift table</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63" idx="2"/>
            <a:endCxn id="49" idx="0"/>
          </p:cNvCxnSpPr>
          <p:nvPr/>
        </p:nvCxnSpPr>
        <p:spPr>
          <a:xfrm>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
        <p:nvSpPr>
          <p:cNvPr id="35" name="TextBox 34">
            <a:extLst>
              <a:ext uri="{FF2B5EF4-FFF2-40B4-BE49-F238E27FC236}">
                <a16:creationId xmlns:a16="http://schemas.microsoft.com/office/drawing/2014/main" id="{778A62EA-EE6A-4C31-B6CF-8E54577BC6DF}"/>
              </a:ext>
            </a:extLst>
          </p:cNvPr>
          <p:cNvSpPr txBox="1"/>
          <p:nvPr/>
        </p:nvSpPr>
        <p:spPr>
          <a:xfrm>
            <a:off x="4868459" y="5563296"/>
            <a:ext cx="1647430" cy="307777"/>
          </a:xfrm>
          <a:prstGeom prst="rect">
            <a:avLst/>
          </a:prstGeom>
          <a:noFill/>
        </p:spPr>
        <p:txBody>
          <a:bodyPr wrap="square" rtlCol="0">
            <a:spAutoFit/>
          </a:bodyPr>
          <a:lstStyle/>
          <a:p>
            <a:r>
              <a:rPr lang="en-US" sz="1400" dirty="0"/>
              <a:t>SQL Workbench/j</a:t>
            </a:r>
          </a:p>
        </p:txBody>
      </p:sp>
      <p:sp>
        <p:nvSpPr>
          <p:cNvPr id="36" name="Rectangle 35">
            <a:extLst>
              <a:ext uri="{FF2B5EF4-FFF2-40B4-BE49-F238E27FC236}">
                <a16:creationId xmlns:a16="http://schemas.microsoft.com/office/drawing/2014/main" id="{DC7DEACD-2541-4DB3-AC26-CCD0FE8D2204}"/>
              </a:ext>
            </a:extLst>
          </p:cNvPr>
          <p:cNvSpPr/>
          <p:nvPr/>
        </p:nvSpPr>
        <p:spPr>
          <a:xfrm>
            <a:off x="5218606" y="2039589"/>
            <a:ext cx="947136"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C905FD5-4188-4342-AB04-7F7C42613EE6}"/>
              </a:ext>
            </a:extLst>
          </p:cNvPr>
          <p:cNvSpPr/>
          <p:nvPr/>
        </p:nvSpPr>
        <p:spPr>
          <a:xfrm>
            <a:off x="2062336" y="2039588"/>
            <a:ext cx="947136" cy="86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A2D98A9-CAE2-4655-B753-0728B406BCD3}"/>
              </a:ext>
            </a:extLst>
          </p:cNvPr>
          <p:cNvSpPr/>
          <p:nvPr/>
        </p:nvSpPr>
        <p:spPr>
          <a:xfrm>
            <a:off x="3653302" y="4438062"/>
            <a:ext cx="947136" cy="889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BD41704-E692-4CE0-8525-A27495E16854}"/>
              </a:ext>
            </a:extLst>
          </p:cNvPr>
          <p:cNvSpPr/>
          <p:nvPr/>
        </p:nvSpPr>
        <p:spPr>
          <a:xfrm>
            <a:off x="3672326" y="2039588"/>
            <a:ext cx="947136" cy="8601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EE5C8-9FC9-4F62-8369-7DDBDFC441B0}"/>
              </a:ext>
            </a:extLst>
          </p:cNvPr>
          <p:cNvSpPr/>
          <p:nvPr/>
        </p:nvSpPr>
        <p:spPr>
          <a:xfrm>
            <a:off x="1999540" y="4457426"/>
            <a:ext cx="996510" cy="8672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F6650B-A32C-4E06-91CF-3075803F5DF7}"/>
              </a:ext>
            </a:extLst>
          </p:cNvPr>
          <p:cNvSpPr/>
          <p:nvPr/>
        </p:nvSpPr>
        <p:spPr>
          <a:xfrm>
            <a:off x="5203752" y="4689206"/>
            <a:ext cx="989657" cy="889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E5E2EE-60F4-4695-9A9B-362D9CF6DD6F}"/>
              </a:ext>
            </a:extLst>
          </p:cNvPr>
          <p:cNvSpPr/>
          <p:nvPr/>
        </p:nvSpPr>
        <p:spPr>
          <a:xfrm>
            <a:off x="6808389" y="2082057"/>
            <a:ext cx="846665" cy="7938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79951"/>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35085" y="456247"/>
            <a:ext cx="4407399" cy="6186309"/>
          </a:xfrm>
          <a:prstGeom prst="rect">
            <a:avLst/>
          </a:prstGeom>
        </p:spPr>
        <p:txBody>
          <a:bodyPr wrap="square">
            <a:spAutoFit/>
          </a:bodyPr>
          <a:lstStyle/>
          <a:p>
            <a:r>
              <a:rPr lang="en-US" sz="1400" dirty="0" err="1"/>
              <a:t>AWSTemplateFormatVersion</a:t>
            </a:r>
            <a:r>
              <a:rPr lang="en-US" sz="1400" dirty="0"/>
              <a:t>: "2010-09-09“</a:t>
            </a:r>
          </a:p>
          <a:p>
            <a:br>
              <a:rPr lang="en-US" sz="1400" dirty="0"/>
            </a:br>
            <a:r>
              <a:rPr lang="en-US" sz="1400" dirty="0"/>
              <a:t>Parameters:</a:t>
            </a:r>
          </a:p>
          <a:p>
            <a:r>
              <a:rPr lang="en-US" sz="1400" dirty="0"/>
              <a:t>  </a:t>
            </a:r>
            <a:r>
              <a:rPr lang="en-US" sz="1400" dirty="0" err="1"/>
              <a:t>GlueDatabaseName</a:t>
            </a:r>
            <a:r>
              <a:rPr lang="en-US" sz="1400" dirty="0"/>
              <a:t>:</a:t>
            </a:r>
          </a:p>
          <a:p>
            <a:r>
              <a:rPr lang="en-US" sz="1400" dirty="0"/>
              <a:t>    Type: String</a:t>
            </a:r>
          </a:p>
          <a:p>
            <a:r>
              <a:rPr lang="en-US" sz="1400" dirty="0"/>
              <a:t>    Default: </a:t>
            </a:r>
            <a:r>
              <a:rPr lang="en-US" sz="1400" dirty="0" err="1"/>
              <a:t>glue_database_XXX</a:t>
            </a:r>
            <a:endParaRPr lang="en-US" sz="1400" dirty="0"/>
          </a:p>
          <a:p>
            <a:r>
              <a:rPr lang="en-US" sz="1400" dirty="0"/>
              <a:t>  </a:t>
            </a:r>
            <a:r>
              <a:rPr lang="en-US" sz="1400" dirty="0" err="1"/>
              <a:t>GlueConnectionName</a:t>
            </a:r>
            <a:r>
              <a:rPr lang="en-US" sz="1400" dirty="0"/>
              <a:t>:</a:t>
            </a:r>
          </a:p>
          <a:p>
            <a:r>
              <a:rPr lang="en-US" sz="1400" dirty="0"/>
              <a:t>    Type: String</a:t>
            </a:r>
          </a:p>
          <a:p>
            <a:r>
              <a:rPr lang="en-US" sz="1400" dirty="0"/>
              <a:t>    Default: </a:t>
            </a:r>
            <a:r>
              <a:rPr lang="en-US" sz="1400" dirty="0" err="1"/>
              <a:t>glue_tutorial_XXX</a:t>
            </a:r>
            <a:r>
              <a:rPr lang="en-US" sz="1400" dirty="0"/>
              <a:t> </a:t>
            </a:r>
          </a:p>
          <a:p>
            <a:r>
              <a:rPr lang="en-US" sz="1400" dirty="0"/>
              <a:t>  </a:t>
            </a:r>
            <a:r>
              <a:rPr lang="en-US" sz="1400" dirty="0" err="1"/>
              <a:t>RedshiftDBName</a:t>
            </a:r>
            <a:r>
              <a:rPr lang="en-US" sz="1400" dirty="0"/>
              <a:t>:</a:t>
            </a:r>
          </a:p>
          <a:p>
            <a:r>
              <a:rPr lang="en-US" sz="1400" dirty="0"/>
              <a:t>    Type: String </a:t>
            </a:r>
          </a:p>
          <a:p>
            <a:r>
              <a:rPr lang="en-US" sz="1400" dirty="0"/>
              <a:t>    Default: </a:t>
            </a:r>
            <a:r>
              <a:rPr lang="en-US" sz="1400" dirty="0" err="1"/>
              <a:t>glue_tutorial_database_XXX</a:t>
            </a:r>
            <a:endParaRPr lang="en-US" sz="1400" dirty="0"/>
          </a:p>
          <a:p>
            <a:r>
              <a:rPr lang="en-US" sz="1400" dirty="0"/>
              <a:t>  </a:t>
            </a:r>
            <a:r>
              <a:rPr lang="en-US" sz="1400" dirty="0" err="1"/>
              <a:t>SchemaName</a:t>
            </a:r>
            <a:r>
              <a:rPr lang="en-US" sz="1400" dirty="0"/>
              <a:t>:</a:t>
            </a:r>
          </a:p>
          <a:p>
            <a:r>
              <a:rPr lang="en-US" sz="1400" dirty="0"/>
              <a:t>    Type: String</a:t>
            </a:r>
          </a:p>
          <a:p>
            <a:r>
              <a:rPr lang="en-US" sz="1400" dirty="0"/>
              <a:t>    Default: </a:t>
            </a:r>
            <a:r>
              <a:rPr lang="en-US" sz="1400" dirty="0" err="1"/>
              <a:t>sales_redshift_schema_XXX</a:t>
            </a:r>
            <a:endParaRPr lang="en-US" sz="1400" dirty="0"/>
          </a:p>
          <a:p>
            <a:r>
              <a:rPr lang="en-US" sz="1400" dirty="0"/>
              <a:t>  </a:t>
            </a:r>
            <a:r>
              <a:rPr lang="en-US" sz="1400" dirty="0" err="1"/>
              <a:t>RedshiftTableName</a:t>
            </a:r>
            <a:r>
              <a:rPr lang="en-US" sz="1400" dirty="0"/>
              <a:t>: </a:t>
            </a:r>
          </a:p>
          <a:p>
            <a:r>
              <a:rPr lang="en-US" sz="1400" dirty="0"/>
              <a:t>    Type: String</a:t>
            </a:r>
          </a:p>
          <a:p>
            <a:r>
              <a:rPr lang="en-US" sz="1400" dirty="0"/>
              <a:t>    Default: </a:t>
            </a:r>
            <a:r>
              <a:rPr lang="en-US" sz="1400" dirty="0" err="1"/>
              <a:t>products_redshift_table_XXX</a:t>
            </a:r>
            <a:endParaRPr lang="en-US" sz="1400" dirty="0"/>
          </a:p>
          <a:p>
            <a:r>
              <a:rPr lang="en-US" sz="1400" dirty="0"/>
              <a:t>  </a:t>
            </a:r>
            <a:r>
              <a:rPr lang="en-US" sz="1400" dirty="0" err="1"/>
              <a:t>GlueTableName</a:t>
            </a:r>
            <a:r>
              <a:rPr lang="en-US" sz="1400" dirty="0"/>
              <a:t>: </a:t>
            </a:r>
          </a:p>
          <a:p>
            <a:r>
              <a:rPr lang="en-US" sz="1400" dirty="0"/>
              <a:t>    Type: String</a:t>
            </a:r>
          </a:p>
          <a:p>
            <a:r>
              <a:rPr lang="en-US" sz="1400" dirty="0"/>
              <a:t>    Default: </a:t>
            </a:r>
            <a:r>
              <a:rPr lang="en-US" sz="1400" dirty="0" err="1"/>
              <a:t>products_glue_table_XXX</a:t>
            </a:r>
            <a:endParaRPr lang="en-US" sz="1400" dirty="0"/>
          </a:p>
          <a:p>
            <a:r>
              <a:rPr lang="en-US" sz="1400" dirty="0"/>
              <a:t>  </a:t>
            </a:r>
            <a:r>
              <a:rPr lang="en-US" sz="1400" dirty="0" err="1"/>
              <a:t>GlueJobName</a:t>
            </a:r>
            <a:r>
              <a:rPr lang="en-US" sz="1400" dirty="0"/>
              <a:t>:</a:t>
            </a:r>
          </a:p>
          <a:p>
            <a:r>
              <a:rPr lang="en-US" sz="1400" dirty="0"/>
              <a:t>    Type: String</a:t>
            </a:r>
          </a:p>
          <a:p>
            <a:r>
              <a:rPr lang="en-US" sz="1400" dirty="0"/>
              <a:t>    Default: </a:t>
            </a:r>
            <a:r>
              <a:rPr lang="en-US" sz="1400" dirty="0" err="1"/>
              <a:t>glue_tutorial</a:t>
            </a:r>
            <a:endParaRPr lang="en-US" sz="1400" dirty="0"/>
          </a:p>
          <a:p>
            <a:r>
              <a:rPr lang="en-US" sz="1400" dirty="0"/>
              <a:t>  </a:t>
            </a:r>
            <a:r>
              <a:rPr lang="en-US" sz="1400" dirty="0" err="1"/>
              <a:t>ScriptLocation</a:t>
            </a:r>
            <a:r>
              <a:rPr lang="en-US" sz="1400" dirty="0"/>
              <a:t>:</a:t>
            </a:r>
          </a:p>
          <a:p>
            <a:r>
              <a:rPr lang="en-US" sz="1400" dirty="0"/>
              <a:t>    Type: String</a:t>
            </a:r>
          </a:p>
          <a:p>
            <a:r>
              <a:rPr lang="en-US" sz="1400" dirty="0"/>
              <a:t>    Default: "s3://glue-tutorial-   XXX/</a:t>
            </a:r>
            <a:r>
              <a:rPr lang="en-US" sz="1400" dirty="0" err="1"/>
              <a:t>products_XXX</a:t>
            </a:r>
            <a:r>
              <a:rPr lang="en-US" sz="1400" dirty="0"/>
              <a:t>"</a:t>
            </a:r>
          </a:p>
          <a:p>
            <a:endParaRPr lang="en-US" dirty="0"/>
          </a:p>
        </p:txBody>
      </p:sp>
    </p:spTree>
    <p:extLst>
      <p:ext uri="{BB962C8B-B14F-4D97-AF65-F5344CB8AC3E}">
        <p14:creationId xmlns:p14="http://schemas.microsoft.com/office/powerpoint/2010/main" val="3298559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79951"/>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924550" y="1215435"/>
            <a:ext cx="5224648" cy="4401205"/>
          </a:xfrm>
          <a:prstGeom prst="rect">
            <a:avLst/>
          </a:prstGeom>
        </p:spPr>
        <p:txBody>
          <a:bodyPr wrap="square">
            <a:spAutoFit/>
          </a:bodyPr>
          <a:lstStyle/>
          <a:p>
            <a:r>
              <a:rPr lang="en-US" sz="1400" dirty="0"/>
              <a:t>Resources: </a:t>
            </a:r>
            <a:br>
              <a:rPr lang="en-US" sz="1400" dirty="0"/>
            </a:br>
            <a:r>
              <a:rPr lang="en-US" sz="1400" dirty="0"/>
              <a:t>  </a:t>
            </a:r>
            <a:r>
              <a:rPr lang="en-US" sz="1400" dirty="0" err="1"/>
              <a:t>MyJob</a:t>
            </a:r>
            <a:r>
              <a:rPr lang="en-US" sz="1400" dirty="0"/>
              <a:t>:</a:t>
            </a:r>
          </a:p>
          <a:p>
            <a:r>
              <a:rPr lang="en-US" sz="1400" dirty="0"/>
              <a:t>    Type: AWS::Glue::Job</a:t>
            </a:r>
          </a:p>
          <a:p>
            <a:r>
              <a:rPr lang="en-US" sz="1400" dirty="0"/>
              <a:t>    Properties:</a:t>
            </a:r>
          </a:p>
          <a:p>
            <a:r>
              <a:rPr lang="en-US" sz="1400" dirty="0"/>
              <a:t>      Command:</a:t>
            </a:r>
          </a:p>
          <a:p>
            <a:r>
              <a:rPr lang="en-US" sz="1400" dirty="0"/>
              <a:t>        Name: </a:t>
            </a:r>
            <a:r>
              <a:rPr lang="en-US" sz="1400" dirty="0" err="1"/>
              <a:t>glueetl</a:t>
            </a:r>
            <a:endParaRPr lang="en-US" sz="1400" dirty="0"/>
          </a:p>
          <a:p>
            <a:r>
              <a:rPr lang="en-US" sz="1400" dirty="0"/>
              <a:t>      </a:t>
            </a:r>
            <a:r>
              <a:rPr lang="en-US" sz="1400" dirty="0" err="1"/>
              <a:t>ScriptLocation</a:t>
            </a:r>
            <a:r>
              <a:rPr lang="en-US" sz="1400" dirty="0"/>
              <a:t>: !Ref </a:t>
            </a:r>
            <a:r>
              <a:rPr lang="en-US" sz="1400" dirty="0" err="1"/>
              <a:t>ScriptLocation</a:t>
            </a:r>
            <a:endParaRPr lang="en-US" sz="1400" dirty="0"/>
          </a:p>
          <a:p>
            <a:r>
              <a:rPr lang="en-US" sz="1400" dirty="0"/>
              <a:t>      </a:t>
            </a:r>
            <a:r>
              <a:rPr lang="en-US" sz="1400" dirty="0" err="1"/>
              <a:t>AllocatedCapacity</a:t>
            </a:r>
            <a:r>
              <a:rPr lang="en-US" sz="1400" dirty="0"/>
              <a:t>: 2</a:t>
            </a:r>
          </a:p>
          <a:p>
            <a:r>
              <a:rPr lang="en-US" sz="1400" dirty="0"/>
              <a:t>      </a:t>
            </a:r>
            <a:r>
              <a:rPr lang="en-US" sz="1400" dirty="0" err="1"/>
              <a:t>DefaultArguments</a:t>
            </a:r>
            <a:r>
              <a:rPr lang="en-US" sz="1400" dirty="0"/>
              <a:t>:</a:t>
            </a:r>
          </a:p>
          <a:p>
            <a:r>
              <a:rPr lang="en-US" sz="1400" dirty="0"/>
              <a:t>        "--REDSHIFT_DB_NAME": !Ref </a:t>
            </a:r>
            <a:r>
              <a:rPr lang="en-US" sz="1400" dirty="0" err="1"/>
              <a:t>RedshiftDBName</a:t>
            </a:r>
            <a:endParaRPr lang="en-US" sz="1400" dirty="0"/>
          </a:p>
          <a:p>
            <a:r>
              <a:rPr lang="en-US" sz="1400" dirty="0"/>
              <a:t>	"--SCHEMA_NAME": !Ref </a:t>
            </a:r>
            <a:r>
              <a:rPr lang="en-US" sz="1400" dirty="0" err="1"/>
              <a:t>SchemaName</a:t>
            </a:r>
            <a:endParaRPr lang="en-US" sz="1400" dirty="0"/>
          </a:p>
          <a:p>
            <a:r>
              <a:rPr lang="en-US" sz="1400" dirty="0"/>
              <a:t>	"--REDSHIFT_TABLE_NAME": !Ref </a:t>
            </a:r>
            <a:r>
              <a:rPr lang="en-US" sz="1400" dirty="0" err="1"/>
              <a:t>RedshiftTableName</a:t>
            </a:r>
            <a:r>
              <a:rPr lang="en-US" sz="1400" dirty="0"/>
              <a:t> </a:t>
            </a:r>
          </a:p>
          <a:p>
            <a:r>
              <a:rPr lang="en-US" sz="1400" dirty="0"/>
              <a:t>	"--GLUE_TABLE_NAME": !Ref </a:t>
            </a:r>
            <a:r>
              <a:rPr lang="en-US" sz="1400" dirty="0" err="1"/>
              <a:t>GlueTableName</a:t>
            </a:r>
            <a:endParaRPr lang="en-US" sz="1400" dirty="0"/>
          </a:p>
          <a:p>
            <a:r>
              <a:rPr lang="en-US" sz="1400" dirty="0"/>
              <a:t>	"--CONNECTION_NAME": !Ref </a:t>
            </a:r>
            <a:r>
              <a:rPr lang="en-US" sz="1400" dirty="0" err="1"/>
              <a:t>GlueConnectionName</a:t>
            </a:r>
            <a:endParaRPr lang="en-US" sz="1400" dirty="0"/>
          </a:p>
          <a:p>
            <a:r>
              <a:rPr lang="en-US" sz="1400" dirty="0"/>
              <a:t>	"--GLUE_DB_NAME": !Ref </a:t>
            </a:r>
            <a:r>
              <a:rPr lang="en-US" sz="1400" dirty="0" err="1"/>
              <a:t>GlueDatabaseName</a:t>
            </a:r>
            <a:endParaRPr lang="en-US" sz="1400" dirty="0"/>
          </a:p>
          <a:p>
            <a:r>
              <a:rPr lang="en-US" sz="1400" dirty="0"/>
              <a:t>      </a:t>
            </a:r>
            <a:r>
              <a:rPr lang="en-US" sz="1400" dirty="0" err="1"/>
              <a:t>ExecutionProperty</a:t>
            </a:r>
            <a:r>
              <a:rPr lang="en-US" sz="1400" dirty="0"/>
              <a:t>:</a:t>
            </a:r>
          </a:p>
          <a:p>
            <a:r>
              <a:rPr lang="en-US" sz="1400" dirty="0"/>
              <a:t>	</a:t>
            </a:r>
            <a:r>
              <a:rPr lang="en-US" sz="1400" dirty="0" err="1"/>
              <a:t>MaxConcurrentRuns</a:t>
            </a:r>
            <a:r>
              <a:rPr lang="en-US" sz="1400" dirty="0"/>
              <a:t>: 2</a:t>
            </a:r>
          </a:p>
          <a:p>
            <a:r>
              <a:rPr lang="en-US" sz="1400" dirty="0"/>
              <a:t>      Connections: !Ref </a:t>
            </a:r>
            <a:r>
              <a:rPr lang="en-US" sz="1400" dirty="0" err="1"/>
              <a:t>GlueConnectionName</a:t>
            </a:r>
            <a:endParaRPr lang="en-US" sz="1400" dirty="0"/>
          </a:p>
          <a:p>
            <a:r>
              <a:rPr lang="en-US" sz="1400" dirty="0"/>
              <a:t>      </a:t>
            </a:r>
            <a:r>
              <a:rPr lang="en-US" sz="1400" dirty="0" err="1"/>
              <a:t>MaxRetries</a:t>
            </a:r>
            <a:r>
              <a:rPr lang="en-US" sz="1400" dirty="0"/>
              <a:t>: 0</a:t>
            </a:r>
          </a:p>
          <a:p>
            <a:r>
              <a:rPr lang="en-US" sz="1400" dirty="0"/>
              <a:t>      Name: !Ref </a:t>
            </a:r>
            <a:r>
              <a:rPr lang="en-US" sz="1400" dirty="0" err="1"/>
              <a:t>GlueJobName</a:t>
            </a:r>
            <a:endParaRPr lang="en-US" dirty="0"/>
          </a:p>
        </p:txBody>
      </p:sp>
    </p:spTree>
    <p:extLst>
      <p:ext uri="{BB962C8B-B14F-4D97-AF65-F5344CB8AC3E}">
        <p14:creationId xmlns:p14="http://schemas.microsoft.com/office/powerpoint/2010/main" val="38421899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4090C63-0ADE-4BF5-BC58-551E1CCFF82F}"/>
              </a:ext>
            </a:extLst>
          </p:cNvPr>
          <p:cNvSpPr txBox="1"/>
          <p:nvPr/>
        </p:nvSpPr>
        <p:spPr>
          <a:xfrm>
            <a:off x="6652868" y="6216789"/>
            <a:ext cx="1624102" cy="307777"/>
          </a:xfrm>
          <a:prstGeom prst="rect">
            <a:avLst/>
          </a:prstGeom>
          <a:noFill/>
        </p:spPr>
        <p:txBody>
          <a:bodyPr wrap="square" rtlCol="0">
            <a:spAutoFit/>
          </a:bodyPr>
          <a:lstStyle/>
          <a:p>
            <a:r>
              <a:rPr lang="en-US" sz="1400" dirty="0"/>
              <a:t>SQL Workbench/j</a:t>
            </a:r>
          </a:p>
        </p:txBody>
      </p:sp>
      <p:cxnSp>
        <p:nvCxnSpPr>
          <p:cNvPr id="38" name="Straight Arrow Connector 37">
            <a:extLst>
              <a:ext uri="{FF2B5EF4-FFF2-40B4-BE49-F238E27FC236}">
                <a16:creationId xmlns:a16="http://schemas.microsoft.com/office/drawing/2014/main" id="{45E9780D-6C69-4710-A570-9D192FE1116C}"/>
              </a:ext>
            </a:extLst>
          </p:cNvPr>
          <p:cNvCxnSpPr>
            <a:cxnSpLocks/>
            <a:stCxn id="26" idx="2"/>
            <a:endCxn id="11" idx="0"/>
          </p:cNvCxnSpPr>
          <p:nvPr/>
        </p:nvCxnSpPr>
        <p:spPr>
          <a:xfrm>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5953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5033</TotalTime>
  <Words>3622</Words>
  <Application>Microsoft Office PowerPoint</Application>
  <PresentationFormat>Widescreen</PresentationFormat>
  <Paragraphs>793</Paragraphs>
  <Slides>117</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117</vt:i4>
      </vt:variant>
    </vt:vector>
  </HeadingPairs>
  <TitlesOfParts>
    <vt:vector size="129"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326</cp:revision>
  <dcterms:created xsi:type="dcterms:W3CDTF">2018-07-27T13:09:52Z</dcterms:created>
  <dcterms:modified xsi:type="dcterms:W3CDTF">2018-08-23T18:36:17Z</dcterms:modified>
</cp:coreProperties>
</file>